
<file path=[Content_Types].xml><?xml version="1.0" encoding="utf-8"?>
<Types xmlns="http://schemas.openxmlformats.org/package/2006/content-types">
  <Default Extension="png" ContentType="image/png"/>
  <Override PartName="/docProps/core.xml" ContentType="application/vnd.openxmlformats-package.core-properties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slides/slide7.xml" ContentType="application/vnd.openxmlformats-officedocument.presentationml.slide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Default Extension="xml" ContentType="application/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Default Extension="rels" ContentType="application/vnd.openxmlformats-package.relationships+xml"/>
  <Default Extension="jpeg" ContentType="image/jpeg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tableStyles.xml" ContentType="application/vnd.openxmlformats-officedocument.presentationml.tableStyles+xml"/>
  <Default Extension="pdf" ContentType="application/pdf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Default Extension="bin" ContentType="application/vnd.openxmlformats-officedocument.presentationml.printerSettings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1280" autoAdjust="0"/>
    <p:restoredTop sz="94660"/>
  </p:normalViewPr>
  <p:slideViewPr>
    <p:cSldViewPr snapToObjects="1">
      <p:cViewPr varScale="1">
        <p:scale>
          <a:sx n="140" d="100"/>
          <a:sy n="140" d="100"/>
        </p:scale>
        <p:origin x="-9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28C77-9B52-E740-8926-C4F468967C69}" type="datetimeFigureOut">
              <a:rPr lang="en-US" smtClean="0"/>
              <a:pPr/>
              <a:t>1/30/09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4CABD-63B8-7D43-9089-0EB87E14D54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hyperlink" Target="mailto:administracion@cimaelectrico.com" TargetMode="External"/><Relationship Id="rId4" Type="http://schemas.openxmlformats.org/officeDocument/2006/relationships/image" Target="../media/image3.pdf"/><Relationship Id="rId5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5.pdf"/><Relationship Id="rId4" Type="http://schemas.openxmlformats.org/officeDocument/2006/relationships/image" Target="../media/image6.png"/><Relationship Id="rId5" Type="http://schemas.openxmlformats.org/officeDocument/2006/relationships/image" Target="../media/image7.pdf"/><Relationship Id="rId6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9.pdf"/><Relationship Id="rId4" Type="http://schemas.openxmlformats.org/officeDocument/2006/relationships/image" Target="../media/image10.png"/><Relationship Id="rId5" Type="http://schemas.openxmlformats.org/officeDocument/2006/relationships/image" Target="../media/image11.pdf"/><Relationship Id="rId6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3.pdf"/><Relationship Id="rId4" Type="http://schemas.openxmlformats.org/officeDocument/2006/relationships/image" Target="../media/image14.png"/><Relationship Id="rId5" Type="http://schemas.openxmlformats.org/officeDocument/2006/relationships/image" Target="../media/image15.pdf"/><Relationship Id="rId6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7.pdf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62600" y="1524000"/>
            <a:ext cx="3124200" cy="384175"/>
          </a:xfrm>
        </p:spPr>
        <p:txBody>
          <a:bodyPr anchor="t">
            <a:normAutofit/>
          </a:bodyPr>
          <a:lstStyle/>
          <a:p>
            <a:pPr algn="r"/>
            <a:r>
              <a:rPr lang="es-ES_tradnl" sz="1800" b="1" dirty="0" smtClean="0">
                <a:solidFill>
                  <a:srgbClr val="FF0000"/>
                </a:solidFill>
                <a:latin typeface="Arial"/>
                <a:cs typeface="Arial"/>
              </a:rPr>
              <a:t>DATOS  GENERALES:</a:t>
            </a:r>
            <a:r>
              <a:rPr lang="es-ES_tradnl" sz="18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5867400" cy="3886200"/>
          </a:xfrm>
        </p:spPr>
        <p:txBody>
          <a:bodyPr vert="horz" wrap="square" numCol="1">
            <a:noAutofit/>
          </a:bodyPr>
          <a:lstStyle/>
          <a:p>
            <a:pPr algn="l">
              <a:spcAft>
                <a:spcPts val="600"/>
              </a:spcAft>
            </a:pPr>
            <a:r>
              <a:rPr lang="es-ES_tradnl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NOMBRE DE LA EMPRESA:</a:t>
            </a:r>
          </a:p>
          <a:p>
            <a:pPr algn="l">
              <a:spcAft>
                <a:spcPts val="600"/>
              </a:spcAft>
            </a:pP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CIMA ELÉCTRICO, </a:t>
            </a:r>
            <a:r>
              <a:rPr lang="es-ES_tradnl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S.A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DE </a:t>
            </a:r>
            <a:r>
              <a:rPr lang="es-ES_tradnl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C.V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			</a:t>
            </a:r>
          </a:p>
          <a:p>
            <a:pPr algn="l">
              <a:spcAft>
                <a:spcPts val="600"/>
              </a:spcAft>
            </a:pPr>
            <a:endParaRPr lang="es-ES_tradnl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_tradnl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DOMICILIO:</a:t>
            </a:r>
          </a:p>
          <a:p>
            <a:pPr algn="l">
              <a:spcAft>
                <a:spcPts val="600"/>
              </a:spcAft>
            </a:pP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ARTES No. 45 DESPACHO 4 COL. SAN FRANCISQUITO</a:t>
            </a:r>
          </a:p>
          <a:p>
            <a:pPr algn="l">
              <a:spcAft>
                <a:spcPts val="600"/>
              </a:spcAft>
            </a:pP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SANTIAGO DE QUERÉTARO, QRO., C.P. 76040</a:t>
            </a:r>
          </a:p>
          <a:p>
            <a:pPr algn="l">
              <a:spcAft>
                <a:spcPts val="600"/>
              </a:spcAft>
            </a:pPr>
            <a:endParaRPr lang="es-ES_tradnl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_tradnl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TEL/FAX: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01 (442) 214-16-32 , 214-21-32,  214-14-52</a:t>
            </a:r>
          </a:p>
          <a:p>
            <a:pPr algn="l">
              <a:spcAft>
                <a:spcPts val="600"/>
              </a:spcAft>
            </a:pPr>
            <a:endParaRPr lang="es-ES_tradnl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_tradnl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PÁGINA WEB: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</a:t>
            </a:r>
            <a:r>
              <a:rPr lang="es-ES_tradnl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www.cimaelectrico.com</a:t>
            </a:r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_tradnl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Email: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	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  <a:hlinkClick r:id="rId3"/>
              </a:rPr>
              <a:t>administracion@cimaelectrico.com</a:t>
            </a:r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R.F.C.: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	CEL-951221-MY8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1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4"/>
              <a:srcRect/>
              <a:stretch>
                <a:fillRect/>
              </a:stretch>
            </p:blipFill>
          </mc:Choice>
          <mc:Fallback>
            <p:blipFill>
              <a:blip r:embed="rId5"/>
              <a:srcRect/>
              <a:stretch>
                <a:fillRect/>
              </a:stretch>
            </p:blipFill>
          </mc:Fallback>
        </mc:AlternateContent>
        <p:spPr bwMode="auto">
          <a:xfrm>
            <a:off x="5028208" y="2514600"/>
            <a:ext cx="3658592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524000"/>
            <a:ext cx="4114800" cy="384175"/>
          </a:xfrm>
        </p:spPr>
        <p:txBody>
          <a:bodyPr anchor="t">
            <a:normAutofit/>
          </a:bodyPr>
          <a:lstStyle/>
          <a:p>
            <a:pPr algn="r"/>
            <a:r>
              <a:rPr lang="es-ES_tradnl" sz="1800" b="1" dirty="0" smtClean="0">
                <a:solidFill>
                  <a:srgbClr val="FF0000"/>
                </a:solidFill>
                <a:latin typeface="Arial"/>
                <a:cs typeface="Arial"/>
              </a:rPr>
              <a:t>REGISTROS Y AFILIACIONES: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286000"/>
            <a:ext cx="8001000" cy="3962400"/>
          </a:xfrm>
        </p:spPr>
        <p:txBody>
          <a:bodyPr vert="horz" wrap="square" numCol="2">
            <a:noAutofit/>
          </a:bodyPr>
          <a:lstStyle/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PATRONAL DE </a:t>
            </a:r>
            <a:r>
              <a:rPr lang="es-ES_tradnl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I.M.S.S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E23 46790 10 8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PATRONAL DE INFONAVIT: 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220233675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AFILIACION  ANTE CÁMARA MEXICANA DE LA INDUSTRIA DE LA CONSTRUCCIÓN: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86181	VIGENTE			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DE CONTRATISTA CONTRALORÍA DEL ESTADO: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1025 VIGENTE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EN EL PADRÓN DE PROVEEDORES OFICIALIA MAYOR: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7914 VIGENTE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PADRÓN </a:t>
            </a:r>
            <a:r>
              <a:rPr lang="es-ES_tradnl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DEL MUNICIPIO </a:t>
            </a:r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DE </a:t>
            </a:r>
            <a:r>
              <a:rPr lang="es-ES_tradnl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QUERÉTARO:</a:t>
            </a:r>
          </a:p>
          <a:p>
            <a:pPr algn="l"/>
            <a:r>
              <a:rPr lang="es-ES_tradnl" sz="1200" smtClean="0">
                <a:solidFill>
                  <a:srgbClr val="FF0000"/>
                </a:solidFill>
                <a:latin typeface="Arial"/>
                <a:cs typeface="Arial"/>
              </a:rPr>
              <a:t>0092</a:t>
            </a:r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-2006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EN EL PADRÓN DE PROVEEDORES IMSS: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0000089432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EN EL PADRÓN  PROVEEDORES TELCEL:</a:t>
            </a:r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1248</a:t>
            </a: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DEREGISTRO EN EL PADRÓN DE PROVEEDORES COMISION ESTATAL DE CAMINOS: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CEC/049/08</a:t>
            </a:r>
          </a:p>
          <a:p>
            <a:pPr algn="l"/>
            <a:endParaRPr lang="es-ES_tradnl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REGISTRO EN EL PADRÓN DE CONTRATISTAS PROCISA:</a:t>
            </a:r>
          </a:p>
          <a:p>
            <a:pPr algn="l"/>
            <a:r>
              <a:rPr lang="es-ES_tradnl" sz="1200" dirty="0" smtClean="0">
                <a:solidFill>
                  <a:srgbClr val="FF0000"/>
                </a:solidFill>
                <a:latin typeface="Arial"/>
                <a:cs typeface="Arial"/>
              </a:rPr>
              <a:t>3059	</a:t>
            </a:r>
          </a:p>
          <a:p>
            <a:pPr algn="l"/>
            <a:r>
              <a:rPr lang="es-ES_tradnl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2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524000"/>
            <a:ext cx="4114800" cy="384175"/>
          </a:xfrm>
        </p:spPr>
        <p:txBody>
          <a:bodyPr anchor="t">
            <a:normAutofit/>
          </a:bodyPr>
          <a:lstStyle/>
          <a:p>
            <a:pPr algn="r"/>
            <a:r>
              <a:rPr lang="es-ES_tradnl" sz="1800" b="1" dirty="0" smtClean="0">
                <a:solidFill>
                  <a:srgbClr val="FF0000"/>
                </a:solidFill>
                <a:latin typeface="Arial"/>
                <a:cs typeface="Arial"/>
              </a:rPr>
              <a:t>SERVICIOS PRINCIPALES: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057400"/>
            <a:ext cx="8153400" cy="4191000"/>
          </a:xfrm>
        </p:spPr>
        <p:txBody>
          <a:bodyPr vert="horz" wrap="square" numCol="1">
            <a:noAutofit/>
          </a:bodyPr>
          <a:lstStyle/>
          <a:p>
            <a:pPr algn="just"/>
            <a:r>
              <a:rPr lang="es-E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CIMA ELÉCTRICO, ES UNA EMPRESA CUYA ACTIVIDAD PRINCIPAL ES EL DISEÑO Y CONSTRUCCIÓN DE INSTALACIONES ELÉCTRICAS EN BAJA, MEDIA Y ALTA TENSIÓN Y REDES DE DISTRIBUCIÓN ÁEREAS Y SUBTERRÁNEAS, QUE CUENTA CON EL PERSONAL CALIFICADO Y  LA EXPERENCIA EN LAS SIGUIENTES ÁREAS:</a:t>
            </a:r>
          </a:p>
          <a:p>
            <a:pPr algn="just"/>
            <a:endParaRPr lang="es-ES_tradnl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algn="just">
              <a:spcAft>
                <a:spcPts val="600"/>
              </a:spcAft>
            </a:pPr>
            <a:r>
              <a:rPr lang="es-ES" sz="1100" b="1" dirty="0" smtClean="0">
                <a:solidFill>
                  <a:srgbClr val="FF0000"/>
                </a:solidFill>
                <a:latin typeface="Arial"/>
                <a:cs typeface="Arial"/>
              </a:rPr>
              <a:t>A)   PROYECTOS E INSTALACIONES EN MEDIA Y ALTA TENSIÓN.</a:t>
            </a:r>
            <a:endParaRPr lang="es-ES_tradnl" sz="110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B)   PROYECTOS E INSTALACIONES EN BAJA TENSIÓN.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C)   INSTALACIONES INDUSTRIALES.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D)   INSTALACIONES COMERCIALES.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E)   INSTALACIONES RESIDENCIALES.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F)   PROYECTOS DE ILUMINACIÓN.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G)   ESTUDIOS DE FACTOR DE POTENCIA.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H)   SISTEMA DE PARARRAYOS.</a:t>
            </a:r>
          </a:p>
          <a:p>
            <a:pPr marL="285750" indent="-285750" algn="just">
              <a:spcAft>
                <a:spcPts val="600"/>
              </a:spcAft>
              <a:buAutoNum type="romanUcParenR"/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    MANTENIMIENTO GENERAL A SUBESTACIONES</a:t>
            </a:r>
          </a:p>
          <a:p>
            <a:pPr marL="285750" indent="-285750"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       Y TRANSFORMADORES.</a:t>
            </a:r>
          </a:p>
          <a:p>
            <a:pPr algn="just">
              <a:spcAft>
                <a:spcPts val="600"/>
              </a:spcAft>
            </a:pPr>
            <a:r>
              <a:rPr lang="es-ES_tradnl" sz="1100" b="1" dirty="0" smtClean="0">
                <a:solidFill>
                  <a:srgbClr val="FF0000"/>
                </a:solidFill>
                <a:latin typeface="Arial"/>
                <a:cs typeface="Arial"/>
              </a:rPr>
              <a:t>J)   SISTEMA DE ALUMBRADO PÚBLICO.</a:t>
            </a:r>
            <a:endParaRPr lang="es-ES_tradnl" sz="1100" b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3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5810250" y="2871787"/>
            <a:ext cx="2876550" cy="2157413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rcRect/>
              <a:stretch>
                <a:fillRect/>
              </a:stretch>
            </p:blipFill>
          </mc:Choice>
          <mc:Fallback>
            <p:blipFill>
              <a:blip r:embed="rId6"/>
              <a:srcRect/>
              <a:stretch>
                <a:fillRect/>
              </a:stretch>
            </p:blipFill>
          </mc:Fallback>
        </mc:AlternateContent>
        <p:spPr bwMode="auto">
          <a:xfrm>
            <a:off x="4343400" y="4476098"/>
            <a:ext cx="2362200" cy="1772302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524000"/>
            <a:ext cx="4114800" cy="384175"/>
          </a:xfrm>
        </p:spPr>
        <p:txBody>
          <a:bodyPr anchor="t">
            <a:normAutofit/>
          </a:bodyPr>
          <a:lstStyle/>
          <a:p>
            <a:pPr algn="r"/>
            <a:r>
              <a:rPr lang="es-ES_tradnl" sz="1800" b="1" dirty="0" smtClean="0">
                <a:solidFill>
                  <a:srgbClr val="FF0000"/>
                </a:solidFill>
                <a:latin typeface="Arial"/>
                <a:cs typeface="Arial"/>
              </a:rPr>
              <a:t>CLIENTES PRINCIPALES: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133600"/>
            <a:ext cx="8382000" cy="4114800"/>
          </a:xfrm>
        </p:spPr>
        <p:txBody>
          <a:bodyPr vert="horz" wrap="square" numCol="3">
            <a:noAutofit/>
          </a:bodyPr>
          <a:lstStyle/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GOBIERNO DEL ESTADO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1.- INDEREQ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2.- SECRETARÍA DE DESARROLLO  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     URBANO Y OBRAS PÚBLICAS  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     (PALACIO CONIN)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3.- PALACIO DE GOBIERNO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4.- DIRECCIÓN DE ADQUISICIONES</a:t>
            </a:r>
          </a:p>
          <a:p>
            <a:pPr algn="l"/>
            <a:endParaRPr lang="es-ES" sz="1050" b="1" dirty="0" smtClean="0">
              <a:latin typeface="Arial"/>
              <a:cs typeface="Arial"/>
            </a:endParaRPr>
          </a:p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DIRECCIÓN DE OBRAS </a:t>
            </a:r>
          </a:p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PÚBLICAS MUNICIPALES</a:t>
            </a:r>
            <a:endParaRPr lang="es-ES_tradnl" sz="105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1.-</a:t>
            </a:r>
            <a:r>
              <a:rPr lang="es-ES_tradnl" sz="1050" dirty="0" smtClean="0">
                <a:latin typeface="Arial"/>
                <a:cs typeface="Arial"/>
              </a:rPr>
              <a:t> </a:t>
            </a:r>
            <a:r>
              <a:rPr lang="es-ES" sz="1050" dirty="0" smtClean="0">
                <a:latin typeface="Arial"/>
                <a:cs typeface="Arial"/>
              </a:rPr>
              <a:t>MUNICIPIO DE QUERÉTARO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2.- MUNICIPIO DE CORREGIDORA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3.- MUNICIPIO DEL MARQUÉS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endParaRPr lang="es-ES" sz="1050" b="1" dirty="0" smtClean="0">
              <a:latin typeface="Arial"/>
              <a:cs typeface="Arial"/>
            </a:endParaRPr>
          </a:p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DEPENDENCIAS GUBERNAMENTALES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1.-</a:t>
            </a:r>
            <a:r>
              <a:rPr lang="es-ES_tradnl" sz="1050" dirty="0" smtClean="0">
                <a:latin typeface="Arial"/>
                <a:cs typeface="Arial"/>
              </a:rPr>
              <a:t> </a:t>
            </a:r>
            <a:r>
              <a:rPr lang="es-ES" sz="1050" dirty="0" smtClean="0">
                <a:latin typeface="Arial"/>
                <a:cs typeface="Arial"/>
              </a:rPr>
              <a:t>COMISIÓN FEDERAL DE 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     ELECTRICIDAD (C.F.E.)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2.- INSTITUTO MEXICANO DEL 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     SEGURO SOCIAL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3.- USEBEQ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4.- DELEGACION ESTATAL I.S.S.S.T.E. 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5.- UNIVERSIDAD POLITÉCNICA DEL 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     ESTADO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6.- COMISIÓN ESTATAL DE AGUA (C.E.A)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endParaRPr lang="es-ES" sz="1050" b="1" dirty="0" smtClean="0">
              <a:latin typeface="Arial"/>
              <a:cs typeface="Arial"/>
            </a:endParaRPr>
          </a:p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EMPRESAS DE TELEFONÍA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1.- RADIO MOVIL DIPSA, S.A. DE C.V. </a:t>
            </a:r>
          </a:p>
          <a:p>
            <a:pPr algn="l"/>
            <a:r>
              <a:rPr lang="es-ES" sz="1050" dirty="0" smtClean="0">
                <a:latin typeface="Arial"/>
                <a:cs typeface="Arial"/>
              </a:rPr>
              <a:t>     (TELCEL)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r>
              <a:rPr lang="es-ES" sz="1050" dirty="0" smtClean="0">
                <a:latin typeface="Arial"/>
                <a:cs typeface="Arial"/>
              </a:rPr>
              <a:t>2.- WFI, S.A. DE C.V.</a:t>
            </a:r>
          </a:p>
          <a:p>
            <a:pPr algn="l"/>
            <a:endParaRPr lang="es-ES" sz="1050" b="1" dirty="0" smtClean="0">
              <a:latin typeface="Arial"/>
              <a:cs typeface="Arial"/>
            </a:endParaRPr>
          </a:p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EMPRESAS PRIVADAS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1- CENTRAL INMOBILIARIA DE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SANTIAGO, S.A DE C.V 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( SANTANDER)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2.- GUHRING MEXICANA, S.A. DE C.V.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3.- COMPAÑÍA AGROINDUSTRIAL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QUERETANA, S.A.DE C.V.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4.- CREMERIA HERMANOS CORONEL,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 S.A. DE C.V.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5.- APLICACIONES SILIDRIEL,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S.A. DE C.V.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6.- SAIT BOBAIN EUROVEDER, S.A DE C.V.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7.- UNIVERSIDAD NACIONAL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 AERONAUTICA EN QUERETARO.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8.- UNIVERSIDAD POLITECNICA.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endParaRPr lang="es-ES" sz="1050" dirty="0" smtClean="0">
              <a:latin typeface="Arial"/>
              <a:cs typeface="Arial"/>
            </a:endParaRPr>
          </a:p>
          <a:p>
            <a:pPr algn="l"/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EDIFICIOS OFICIALES DE GOBIERNO A LOS CUALES LES REALIZAMOS TRABAJOS DE MANTENIMIENTO Y CONSTRUCCIÓN     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1.- PALACIO DE LA CORREGIDORA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2.- PALACIO CONIN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3.- DIRECCIÓN DE INFORMÁTICA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4.- AUDITORIO JOSEFA ORTIZ DE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DOMÍNGUEZ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5.- CERESO SAN JUAN DEL RIO, QRO.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6.- INSTITUTO NACIONAL DE </a:t>
            </a: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      ANTROPOLOGÍA E HISTORIA</a:t>
            </a:r>
            <a:endParaRPr lang="es-ES_tradnl" sz="1050" dirty="0" smtClean="0">
              <a:latin typeface="Arial"/>
              <a:cs typeface="Arial"/>
            </a:endParaRPr>
          </a:p>
          <a:p>
            <a:pPr lvl="0" algn="l"/>
            <a:r>
              <a:rPr lang="es-ES" sz="1050" dirty="0" smtClean="0">
                <a:latin typeface="Arial"/>
                <a:cs typeface="Arial"/>
              </a:rPr>
              <a:t>7.- ESTADIO “LA CORREGIDORA”</a:t>
            </a:r>
            <a:endParaRPr lang="es-ES_tradnl" sz="1050" dirty="0" smtClean="0">
              <a:latin typeface="Arial"/>
              <a:cs typeface="Arial"/>
            </a:endParaRPr>
          </a:p>
          <a:p>
            <a:pPr algn="l"/>
            <a:endParaRPr lang="es-ES_tradnl" sz="1050" dirty="0" smtClean="0"/>
          </a:p>
          <a:p>
            <a:pPr algn="l"/>
            <a:endParaRPr lang="es-ES_tradnl" sz="1050" dirty="0" smtClean="0"/>
          </a:p>
          <a:p>
            <a:pPr algn="l"/>
            <a:endParaRPr lang="es-ES_tradnl" sz="10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4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524000"/>
            <a:ext cx="4114800" cy="384175"/>
          </a:xfrm>
        </p:spPr>
        <p:txBody>
          <a:bodyPr anchor="t">
            <a:normAutofit/>
          </a:bodyPr>
          <a:lstStyle/>
          <a:p>
            <a:pPr algn="r"/>
            <a:r>
              <a:rPr lang="es-ES_tradnl" sz="1800" b="1" dirty="0" smtClean="0">
                <a:solidFill>
                  <a:srgbClr val="FF0000"/>
                </a:solidFill>
                <a:latin typeface="Arial"/>
                <a:cs typeface="Arial"/>
              </a:rPr>
              <a:t>Personal Capacitado: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057400"/>
            <a:ext cx="8229600" cy="4191000"/>
          </a:xfrm>
        </p:spPr>
        <p:txBody>
          <a:bodyPr vert="horz" wrap="square" numCol="2">
            <a:noAutofit/>
          </a:bodyPr>
          <a:lstStyle/>
          <a:p>
            <a:pPr lvl="0" algn="l">
              <a:spcAft>
                <a:spcPts val="600"/>
              </a:spcAft>
            </a:pPr>
            <a:r>
              <a:rPr lang="es-ES" sz="1100" b="1" dirty="0" smtClean="0">
                <a:latin typeface="Arial"/>
                <a:cs typeface="Arial"/>
              </a:rPr>
              <a:t>TODO NUESTRO PERSONAL TIENE LA EXPERIENCIA Y ESTA CAPACITADO PARA</a:t>
            </a:r>
          </a:p>
          <a:p>
            <a:pPr lvl="0" algn="l">
              <a:spcAft>
                <a:spcPts val="600"/>
              </a:spcAft>
            </a:pPr>
            <a:r>
              <a:rPr lang="es-ES" sz="1100" b="1" dirty="0" smtClean="0">
                <a:latin typeface="Arial"/>
                <a:cs typeface="Arial"/>
              </a:rPr>
              <a:t>DESEMPAÑARSE EN EL ÁREA A SU CARGO, ASÍ  CONTAMOS CON:</a:t>
            </a:r>
            <a:endParaRPr lang="es-ES_tradnl" sz="1100" b="1" dirty="0" smtClean="0"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endParaRPr lang="es-ES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dirty="0" smtClean="0">
                <a:solidFill>
                  <a:srgbClr val="FF0000"/>
                </a:solidFill>
                <a:latin typeface="Arial"/>
                <a:cs typeface="Arial"/>
              </a:rPr>
              <a:t>INGENIEROS ELECTRICISTAS</a:t>
            </a:r>
            <a:endParaRPr lang="es-ES_tradnl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dirty="0" smtClean="0">
                <a:solidFill>
                  <a:srgbClr val="FF0000"/>
                </a:solidFill>
                <a:latin typeface="Arial"/>
                <a:cs typeface="Arial"/>
              </a:rPr>
              <a:t>LINIEROS DE ALTA TENSIÓN</a:t>
            </a:r>
            <a:endParaRPr lang="es-ES_tradnl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dirty="0" smtClean="0">
                <a:solidFill>
                  <a:srgbClr val="FF0000"/>
                </a:solidFill>
                <a:latin typeface="Arial"/>
                <a:cs typeface="Arial"/>
              </a:rPr>
              <a:t>ELECTRICISTAS EN BAJA TENSIÓN</a:t>
            </a:r>
            <a:endParaRPr lang="es-ES_tradnl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dirty="0" smtClean="0">
                <a:solidFill>
                  <a:srgbClr val="FF0000"/>
                </a:solidFill>
                <a:latin typeface="Arial"/>
                <a:cs typeface="Arial"/>
              </a:rPr>
              <a:t>SUPERVISORES ELÉCTRICOS</a:t>
            </a:r>
            <a:endParaRPr lang="es-ES_tradnl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dirty="0" smtClean="0">
                <a:solidFill>
                  <a:srgbClr val="FF0000"/>
                </a:solidFill>
                <a:latin typeface="Arial"/>
                <a:cs typeface="Arial"/>
              </a:rPr>
              <a:t>CONTABLES Y ADMINISTRATIVOS</a:t>
            </a:r>
            <a:endParaRPr lang="es-ES_tradnl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dirty="0" smtClean="0">
                <a:solidFill>
                  <a:srgbClr val="FF0000"/>
                </a:solidFill>
                <a:latin typeface="Arial"/>
                <a:cs typeface="Arial"/>
              </a:rPr>
              <a:t>AYUDANTES EN GENERAL</a:t>
            </a:r>
            <a:endParaRPr lang="es-ES_tradnl" sz="11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endParaRPr lang="es-ES" sz="1100" b="1" dirty="0" smtClean="0"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100" b="1" dirty="0" smtClean="0">
                <a:solidFill>
                  <a:schemeClr val="tx1"/>
                </a:solidFill>
                <a:latin typeface="Arial"/>
                <a:cs typeface="Arial"/>
              </a:rPr>
              <a:t>LE OFRECEMOS MATERIAL ELÉCTRICO DE LA MEJOR CALIDAD, </a:t>
            </a:r>
            <a:r>
              <a:rPr lang="es-ES_tradnl" sz="1100" b="1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s-ES" sz="1100" b="1" dirty="0" smtClean="0">
                <a:solidFill>
                  <a:schemeClr val="tx1"/>
                </a:solidFill>
                <a:latin typeface="Arial"/>
                <a:cs typeface="Arial"/>
              </a:rPr>
              <a:t>ESE ES NUESTRO</a:t>
            </a:r>
          </a:p>
          <a:p>
            <a:pPr algn="l">
              <a:spcAft>
                <a:spcPts val="600"/>
              </a:spcAft>
            </a:pPr>
            <a:r>
              <a:rPr lang="es-ES" sz="1100" b="1" dirty="0" smtClean="0">
                <a:solidFill>
                  <a:schemeClr val="tx1"/>
                </a:solidFill>
                <a:latin typeface="Arial"/>
                <a:cs typeface="Arial"/>
              </a:rPr>
              <a:t>OBJETIVO, TENER A NUESTROS CLIENTES SATISFECHOS CON NUESTRO SERVICIO</a:t>
            </a:r>
            <a:r>
              <a:rPr lang="es-ES_tradnl" sz="1100" b="1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5761037" y="2286000"/>
            <a:ext cx="2925763" cy="3902075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rcRect/>
              <a:stretch>
                <a:fillRect/>
              </a:stretch>
            </p:blipFill>
          </mc:Choice>
          <mc:Fallback>
            <p:blipFill>
              <a:blip r:embed="rId6"/>
              <a:srcRect/>
              <a:stretch>
                <a:fillRect/>
              </a:stretch>
            </p:blipFill>
          </mc:Fallback>
        </mc:AlternateContent>
        <p:spPr bwMode="auto">
          <a:xfrm>
            <a:off x="3581400" y="3048000"/>
            <a:ext cx="2517775" cy="1889125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524000"/>
            <a:ext cx="4114800" cy="384175"/>
          </a:xfrm>
        </p:spPr>
        <p:txBody>
          <a:bodyPr anchor="t">
            <a:normAutofit/>
          </a:bodyPr>
          <a:lstStyle/>
          <a:p>
            <a:pPr algn="r"/>
            <a:r>
              <a:rPr lang="es-ES_tradnl" sz="1800" b="1" dirty="0" smtClean="0">
                <a:solidFill>
                  <a:srgbClr val="FF0000"/>
                </a:solidFill>
                <a:latin typeface="Arial"/>
                <a:cs typeface="Arial"/>
              </a:rPr>
              <a:t>VENTA DE MATERIAL ELÉCTRICO: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908175"/>
            <a:ext cx="4114800" cy="4340225"/>
          </a:xfrm>
        </p:spPr>
        <p:txBody>
          <a:bodyPr vert="horz" wrap="square" numCol="1">
            <a:noAutofit/>
          </a:bodyPr>
          <a:lstStyle/>
          <a:p>
            <a:pPr algn="l">
              <a:spcAft>
                <a:spcPts val="1200"/>
              </a:spcAft>
            </a:pPr>
            <a:endParaRPr lang="es-ES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TRANSFORMADORES DE DISTRIBUCIÓN ( TIPO PEDESTAL, TIPO POSTE)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TABLEROS DE DISTRIBUCIÓN Y ALUMBRADO, CENTROS DE CARGA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BANCO DE CAPACITORES FIJOS Y AUTOMÁTICOS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INTERRUPTORES TERMOMAGNÉTICOS (SQUARE D, SIEMENS, ETC.)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CONDUCTORES  (FORRADO Y DESNUDO), CABLES DE ENERGÍA XLP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ACCESORIOS PARA REDES SUBTERRÁNEAS (INSERTOS, PULPOS, CODOS, ETC.)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TUBERÍA CONDUIT GALVANIZADO, CONDULETS, BALASTROS, LUMINARIAS,	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050" b="1" dirty="0" smtClean="0">
                <a:solidFill>
                  <a:srgbClr val="FF0000"/>
                </a:solidFill>
                <a:latin typeface="Arial"/>
                <a:cs typeface="Arial"/>
              </a:rPr>
              <a:t>ACCESORIOS, ETC</a:t>
            </a:r>
            <a:r>
              <a:rPr lang="es-ES" sz="1050" dirty="0" smtClean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r>
              <a:rPr lang="es-ES_tradnl" sz="105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endParaRPr lang="es-ES_tradnl" sz="1050" b="1" dirty="0" smtClean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6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5981700" y="2057400"/>
            <a:ext cx="2514600" cy="1886644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5"/>
              <a:srcRect/>
              <a:stretch>
                <a:fillRect/>
              </a:stretch>
            </p:blipFill>
          </mc:Choice>
          <mc:Fallback>
            <p:blipFill>
              <a:blip r:embed="rId6"/>
              <a:srcRect/>
              <a:stretch>
                <a:fillRect/>
              </a:stretch>
            </p:blipFill>
          </mc:Fallback>
        </mc:AlternateContent>
        <p:spPr bwMode="auto">
          <a:xfrm>
            <a:off x="4724400" y="3865562"/>
            <a:ext cx="2938463" cy="2382838"/>
          </a:xfrm>
          <a:prstGeom prst="rect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828800"/>
            <a:ext cx="3886200" cy="4419600"/>
          </a:xfrm>
        </p:spPr>
        <p:txBody>
          <a:bodyPr vert="horz" wrap="square" numCol="1">
            <a:noAutofit/>
          </a:bodyPr>
          <a:lstStyle/>
          <a:p>
            <a:pPr algn="l">
              <a:spcAft>
                <a:spcPts val="1200"/>
              </a:spcAft>
            </a:pPr>
            <a:endParaRPr lang="es-ES" sz="1200" dirty="0" smtClean="0"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200" dirty="0" smtClean="0">
                <a:latin typeface="Arial"/>
                <a:cs typeface="Arial"/>
              </a:rPr>
              <a:t>ESPERANDO QUE LOS SERVICIOS QUE</a:t>
            </a:r>
          </a:p>
          <a:p>
            <a:pPr algn="l">
              <a:spcAft>
                <a:spcPts val="600"/>
              </a:spcAft>
            </a:pPr>
            <a:r>
              <a:rPr lang="es-ES" sz="1200" dirty="0" smtClean="0">
                <a:latin typeface="Arial"/>
                <a:cs typeface="Arial"/>
              </a:rPr>
              <a:t>PROPORCIONAMOS SE ENCUENTREN</a:t>
            </a:r>
            <a:endParaRPr lang="es-ES_tradnl" sz="1200" dirty="0" smtClean="0">
              <a:latin typeface="Arial"/>
              <a:cs typeface="Arial"/>
            </a:endParaRPr>
          </a:p>
          <a:p>
            <a:pPr algn="l">
              <a:spcAft>
                <a:spcPts val="600"/>
              </a:spcAft>
            </a:pPr>
            <a:r>
              <a:rPr lang="es-ES" sz="1200" dirty="0" smtClean="0">
                <a:latin typeface="Arial"/>
                <a:cs typeface="Arial"/>
              </a:rPr>
              <a:t>DENTRO DE SUS NECESIDADES</a:t>
            </a:r>
          </a:p>
          <a:p>
            <a:pPr algn="l">
              <a:spcAft>
                <a:spcPts val="600"/>
              </a:spcAft>
            </a:pPr>
            <a:r>
              <a:rPr lang="es-ES" sz="1200" dirty="0" smtClean="0">
                <a:latin typeface="Arial"/>
                <a:cs typeface="Arial"/>
              </a:rPr>
              <a:t>NOS REITERAMOS A SUS ORDENES.</a:t>
            </a:r>
            <a:endParaRPr lang="es-ES_tradnl" sz="1200" dirty="0" smtClean="0"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endParaRPr lang="es-ES" sz="1200" b="1" dirty="0" smtClean="0"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endParaRPr lang="es-ES" sz="1200" b="1" dirty="0" smtClean="0"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endParaRPr lang="es-ES" sz="1200" b="1" dirty="0" smtClean="0">
              <a:latin typeface="Arial"/>
              <a:cs typeface="Arial"/>
            </a:endParaRPr>
          </a:p>
          <a:p>
            <a:pPr algn="l">
              <a:spcAft>
                <a:spcPts val="1200"/>
              </a:spcAft>
            </a:pPr>
            <a:r>
              <a:rPr lang="es-ES" sz="1200" b="1" dirty="0" smtClean="0">
                <a:latin typeface="Arial"/>
                <a:cs typeface="Arial"/>
              </a:rPr>
              <a:t>ATENTAMENTE:</a:t>
            </a:r>
            <a:endParaRPr lang="es-ES_tradnl" sz="1200" dirty="0" smtClean="0">
              <a:latin typeface="Arial"/>
              <a:cs typeface="Arial"/>
            </a:endParaRPr>
          </a:p>
          <a:p>
            <a:pPr algn="l"/>
            <a:r>
              <a:rPr lang="es-ES" sz="1200" b="1" dirty="0" smtClean="0">
                <a:solidFill>
                  <a:srgbClr val="FF0000"/>
                </a:solidFill>
                <a:latin typeface="Arial"/>
                <a:cs typeface="Arial"/>
              </a:rPr>
              <a:t>ING. IGNACIO OROZCO VALENCIA</a:t>
            </a:r>
            <a:endParaRPr lang="es-ES_tradnl" sz="12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l"/>
            <a:r>
              <a:rPr lang="es-ES" sz="1200" b="1" dirty="0" smtClean="0">
                <a:solidFill>
                  <a:srgbClr val="FF0000"/>
                </a:solidFill>
                <a:latin typeface="Arial"/>
                <a:cs typeface="Arial"/>
              </a:rPr>
              <a:t>GERENTE GENERAL</a:t>
            </a:r>
            <a:endParaRPr lang="es-ES_tradnl" sz="12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86800" y="987425"/>
            <a:ext cx="457200" cy="38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mc:AlternateContent>
          <mc:Choice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4784725" y="2895600"/>
            <a:ext cx="3902075" cy="292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872</Words>
  <Application>Microsoft Macintosh PowerPoint</Application>
  <PresentationFormat>Letter Paper (8.5x11 in)</PresentationFormat>
  <Paragraphs>155</Paragraphs>
  <Slides>9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DATOS  GENERALES: </vt:lpstr>
      <vt:lpstr>REGISTROS Y AFILIACIONES:</vt:lpstr>
      <vt:lpstr>SERVICIOS PRINCIPALES:</vt:lpstr>
      <vt:lpstr>CLIENTES PRINCIPALES:</vt:lpstr>
      <vt:lpstr>Personal Capacitado:</vt:lpstr>
      <vt:lpstr>VENTA DE MATERIAL ELÉCTRICO:</vt:lpstr>
      <vt:lpstr>Slide 8</vt:lpstr>
      <vt:lpstr>Slide 9</vt:lpstr>
    </vt:vector>
  </TitlesOfParts>
  <Company>oem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 Contreras</dc:creator>
  <cp:lastModifiedBy>Paul Contreras</cp:lastModifiedBy>
  <cp:revision>30</cp:revision>
  <cp:lastPrinted>2009-01-28T17:50:28Z</cp:lastPrinted>
  <dcterms:created xsi:type="dcterms:W3CDTF">2009-01-30T20:58:31Z</dcterms:created>
  <dcterms:modified xsi:type="dcterms:W3CDTF">2009-01-30T20:58:55Z</dcterms:modified>
</cp:coreProperties>
</file>